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8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Ingredients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00FF00"/>
              </a:solidFill>
            </c:spPr>
          </c:dPt>
          <c:dPt>
            <c:idx val="2"/>
            <c:bubble3D val="0"/>
            <c:spPr>
              <a:solidFill>
                <a:srgbClr val="FF3300"/>
              </a:solidFill>
            </c:spPr>
          </c:dPt>
          <c:dPt>
            <c:idx val="3"/>
            <c:bubble3D val="0"/>
            <c:spPr>
              <a:solidFill>
                <a:srgbClr val="00206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Sheet1!$A$2:$A$6</c:f>
              <c:strCache>
                <c:ptCount val="5"/>
                <c:pt idx="0">
                  <c:v>Flour</c:v>
                </c:pt>
                <c:pt idx="1">
                  <c:v>Sugar</c:v>
                </c:pt>
                <c:pt idx="2">
                  <c:v>Egg</c:v>
                </c:pt>
                <c:pt idx="3">
                  <c:v>Chocolate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5980327111888801"/>
          <c:y val="0.35491275558372898"/>
          <c:w val="0.15223376591814899"/>
          <c:h val="0.389409944358803"/>
        </c:manualLayout>
      </c:layout>
      <c:overlay val="0"/>
    </c:legend>
    <c:plotVisOnly val="1"/>
    <c:dispBlanksAs val="gap"/>
    <c:showDLblsOverMax val="0"/>
  </c:chart>
  <c:spPr>
    <a:solidFill>
      <a:schemeClr val="tx2">
        <a:lumMod val="40000"/>
        <a:lumOff val="60000"/>
      </a:schemeClr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Students: Boys and Girls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dPt>
            <c:idx val="0"/>
            <c:bubble3D val="0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spPr>
              <a:blipFill>
                <a:blip xmlns:r="http://schemas.openxmlformats.org/officeDocument/2006/relationships" r:embed="rId2"/>
                <a:tile tx="0" ty="0" sx="100000" sy="100000" flip="none" algn="tl"/>
              </a:blipFill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Sheet1!$A$2:$A$3</c:f>
              <c:strCache>
                <c:ptCount val="2"/>
                <c:pt idx="0">
                  <c:v>Boys</c:v>
                </c:pt>
                <c:pt idx="1">
                  <c:v>Girls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0.37</c:v>
                </c:pt>
                <c:pt idx="1">
                  <c:v>0.63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spPr>
    <a:solidFill>
      <a:srgbClr val="8EB4E3"/>
    </a:solidFill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Percents in a Circle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 w="28575"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blipFill>
                <a:blip xmlns:r="http://schemas.openxmlformats.org/officeDocument/2006/relationships"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blipFill>
                <a:blip xmlns:r="http://schemas.openxmlformats.org/officeDocument/2006/relationships" r:embed="rId3"/>
                <a:tile tx="0" ty="0" sx="100000" sy="100000" flip="none" algn="tl"/>
              </a:blip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blipFill>
                <a:blip xmlns:r="http://schemas.openxmlformats.org/officeDocument/2006/relationships" r:embed="rId4"/>
                <a:tile tx="0" ty="0" sx="100000" sy="100000" flip="none" algn="tl"/>
              </a:blip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blipFill>
                <a:blip xmlns:r="http://schemas.openxmlformats.org/officeDocument/2006/relationships" r:embed="rId5"/>
                <a:tile tx="0" ty="0" sx="100000" sy="100000" flip="none" algn="tl"/>
              </a:blipFill>
              <a:ln>
                <a:solidFill>
                  <a:schemeClr val="tx1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Half</c:v>
                </c:pt>
                <c:pt idx="1">
                  <c:v>Quarter</c:v>
                </c:pt>
                <c:pt idx="2">
                  <c:v>Eighth</c:v>
                </c:pt>
                <c:pt idx="3">
                  <c:v>Sixteenth</c:v>
                </c:pt>
                <c:pt idx="4">
                  <c:v>Sixteenth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</c:v>
                </c:pt>
                <c:pt idx="1">
                  <c:v>0.25</c:v>
                </c:pt>
                <c:pt idx="2" formatCode="0.00%">
                  <c:v>0.125</c:v>
                </c:pt>
                <c:pt idx="3" formatCode="0.00%">
                  <c:v>6.25E-2</c:v>
                </c:pt>
                <c:pt idx="4" formatCode="0.00%">
                  <c:v>6.25E-2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spPr>
    <a:solidFill>
      <a:srgbClr val="8EB4E3"/>
    </a:solidFill>
  </c:spPr>
  <c:txPr>
    <a:bodyPr/>
    <a:lstStyle/>
    <a:p>
      <a:pPr>
        <a:defRPr sz="1800"/>
      </a:pPr>
      <a:endParaRPr lang="en-US"/>
    </a:p>
  </c:txPr>
  <c:externalData r:id="rId6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F5878-C32B-7848-9806-C961DD7414EC}" type="datetimeFigureOut">
              <a:rPr lang="en-US" smtClean="0"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6C6C1-1DCA-294E-9668-916EA400A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49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9B96D-3FA2-4CB8-8A06-CE320B31BB1E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5BE74-8600-4DB7-AA37-077626F77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8EB4E3"/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latin typeface="Kristen ITC" pitchFamily="66" charset="0"/>
              </a:rPr>
              <a:t>Circle Graphs</a:t>
            </a:r>
            <a:endParaRPr lang="en-US" sz="5400" b="1" dirty="0"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Circle Chart Example</a:t>
            </a:r>
            <a:endParaRPr lang="en-US" b="1" dirty="0">
              <a:latin typeface="Kristen ITC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5973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What do you have??</a:t>
            </a:r>
            <a:endParaRPr lang="en-US" b="1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799"/>
          </a:xfrm>
          <a:solidFill>
            <a:srgbClr val="8EB4E3"/>
          </a:solidFill>
        </p:spPr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Three tools to use when representing gathered data:</a:t>
            </a:r>
          </a:p>
          <a:p>
            <a:pPr lvl="1"/>
            <a:r>
              <a:rPr lang="en-US" dirty="0" smtClean="0">
                <a:latin typeface="Kristen ITC" pitchFamily="66" charset="0"/>
              </a:rPr>
              <a:t>Line Graphs when tracking changes in time</a:t>
            </a:r>
          </a:p>
          <a:p>
            <a:pPr lvl="1"/>
            <a:r>
              <a:rPr lang="en-US" dirty="0" smtClean="0">
                <a:latin typeface="Kristen ITC" pitchFamily="66" charset="0"/>
              </a:rPr>
              <a:t>Bar Graphs when you need to compare data</a:t>
            </a:r>
          </a:p>
          <a:p>
            <a:pPr lvl="1"/>
            <a:r>
              <a:rPr lang="en-US" dirty="0" smtClean="0">
                <a:latin typeface="Kristen ITC" pitchFamily="66" charset="0"/>
              </a:rPr>
              <a:t>Circle Charts when needing to represent data as a whole or as parts of a whole.   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EEECE1">
              <a:alpha val="64000"/>
            </a:srgbClr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Kristen ITC" pitchFamily="66" charset="0"/>
              </a:rPr>
              <a:t>A </a:t>
            </a:r>
            <a:r>
              <a:rPr lang="en-US" dirty="0">
                <a:latin typeface="Kristen ITC" pitchFamily="66" charset="0"/>
              </a:rPr>
              <a:t>C</a:t>
            </a:r>
            <a:r>
              <a:rPr lang="en-US" dirty="0" smtClean="0">
                <a:latin typeface="Kristen ITC" pitchFamily="66" charset="0"/>
              </a:rPr>
              <a:t>ircle Graph, a.k.a. Pie Chart, represents data as part of a circle.  This is most effective for looking at parts or percents of a whole.  </a:t>
            </a:r>
          </a:p>
          <a:p>
            <a:endParaRPr lang="en-US" dirty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For example: In a sporting goods store the total sales are represented by the sales of clothing, shoes, and equipment.  In a Circle Graph, it informs you of what percent each item makes up of the total sales in the store.  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12557" y="461417"/>
            <a:ext cx="6918882" cy="769441"/>
          </a:xfrm>
          <a:prstGeom prst="rect">
            <a:avLst/>
          </a:prstGeom>
          <a:solidFill>
            <a:srgbClr val="8EB4E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latin typeface="Kristen ITC" pitchFamily="66" charset="0"/>
              </a:rPr>
              <a:t>What is a Circle Graph??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What is it used for????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399"/>
          </a:xfrm>
          <a:solidFill>
            <a:srgbClr val="EEECE1"/>
          </a:solidFill>
        </p:spPr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Recall Line and Bar Graphs: </a:t>
            </a:r>
          </a:p>
          <a:p>
            <a:pPr lvl="1"/>
            <a:r>
              <a:rPr lang="en-US" dirty="0" smtClean="0">
                <a:latin typeface="Kristen ITC" pitchFamily="66" charset="0"/>
              </a:rPr>
              <a:t>Line Graphs track changes over time</a:t>
            </a:r>
          </a:p>
          <a:p>
            <a:pPr lvl="1"/>
            <a:r>
              <a:rPr lang="en-US" dirty="0" smtClean="0">
                <a:latin typeface="Kristen ITC" pitchFamily="66" charset="0"/>
              </a:rPr>
              <a:t>Bar Graphs compare things to each other</a:t>
            </a:r>
          </a:p>
          <a:p>
            <a:endParaRPr lang="en-US" dirty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Circle Graphs compares things as parts or percents of a whole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Example of a Circle Graph</a:t>
            </a:r>
            <a:endParaRPr lang="en-US" b="1" dirty="0">
              <a:latin typeface="Kristen ITC" pitchFamily="66" charset="0"/>
            </a:endParaRPr>
          </a:p>
        </p:txBody>
      </p:sp>
      <p:pic>
        <p:nvPicPr>
          <p:cNvPr id="11266" name="Picture 2" descr="http://www.mathsisfun.com/data/images/pie-chart-movi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76400"/>
            <a:ext cx="6324601" cy="45970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Circle Charts and Fractions</a:t>
            </a:r>
            <a:endParaRPr lang="en-US" b="1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EEECE1">
              <a:alpha val="50000"/>
            </a:srgbClr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Kristen ITC" pitchFamily="66" charset="0"/>
              </a:rPr>
              <a:t>Circle Charts deal with a whole set of data and compares it to itself.</a:t>
            </a:r>
          </a:p>
          <a:p>
            <a:pPr>
              <a:buNone/>
            </a:pPr>
            <a:endParaRPr lang="en-US" dirty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Example:  There are 19 students in this class.  7 are boys and 12 are girls.  Together boys and girls make up the entire class.  </a:t>
            </a:r>
          </a:p>
          <a:p>
            <a:r>
              <a:rPr lang="en-US" dirty="0" smtClean="0">
                <a:latin typeface="Kristen ITC" pitchFamily="66" charset="0"/>
              </a:rPr>
              <a:t>Write as a fraction…</a:t>
            </a:r>
          </a:p>
          <a:p>
            <a:r>
              <a:rPr lang="en-US" dirty="0" smtClean="0">
                <a:latin typeface="Kristen ITC" pitchFamily="66" charset="0"/>
              </a:rPr>
              <a:t>Boys represent 7/19  and girls 12/19.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Practice Fractions</a:t>
            </a:r>
            <a:endParaRPr lang="en-US" b="1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400"/>
          </a:xfrm>
          <a:solidFill>
            <a:srgbClr val="EEECE1">
              <a:alpha val="70000"/>
            </a:srgbClr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Kristen ITC" pitchFamily="66" charset="0"/>
              </a:rPr>
              <a:t>You are baking a cake. The flour makes up 10 parts, egg 3, chocolate 2, sugar 5, other ingredients 5 of the total batter.  Represent each ingredient as a fraction.</a:t>
            </a:r>
          </a:p>
          <a:p>
            <a:pPr>
              <a:buNone/>
            </a:pPr>
            <a:endParaRPr lang="en-US" dirty="0">
              <a:latin typeface="Kristen ITC" pitchFamily="66" charset="0"/>
            </a:endParaRPr>
          </a:p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Flour: 10/25     Egg: 3/25   Chocolate: 2/25</a:t>
            </a:r>
          </a:p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Sugar: 5/25      Other: 5/25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Cake Circle Chart</a:t>
            </a:r>
            <a:endParaRPr lang="en-US" dirty="0">
              <a:latin typeface="Kristen ITC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52504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Circle Charts and Percents</a:t>
            </a:r>
            <a:endParaRPr lang="en-US" b="1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solidFill>
            <a:srgbClr val="8EB4E3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Kristen ITC" pitchFamily="66" charset="0"/>
              </a:rPr>
              <a:t>Just like how circle charts use</a:t>
            </a:r>
            <a:endParaRPr lang="en-US" dirty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Boys: 7/19 = 0.368 = about 37%</a:t>
            </a:r>
          </a:p>
          <a:p>
            <a:r>
              <a:rPr lang="en-US" dirty="0" smtClean="0">
                <a:latin typeface="Kristen ITC" pitchFamily="66" charset="0"/>
              </a:rPr>
              <a:t>Girls: 12/19 = 0.631 = about 63%</a:t>
            </a:r>
          </a:p>
          <a:p>
            <a:r>
              <a:rPr lang="en-US" dirty="0" smtClean="0">
                <a:latin typeface="Kristen ITC" pitchFamily="66" charset="0"/>
              </a:rPr>
              <a:t>Check….37% + 63% = 100% or the whole class fractions </a:t>
            </a:r>
            <a:r>
              <a:rPr lang="en-US" dirty="0">
                <a:latin typeface="Kristen ITC" pitchFamily="66" charset="0"/>
              </a:rPr>
              <a:t>they also are very commonly used with </a:t>
            </a:r>
            <a:r>
              <a:rPr lang="en-US" dirty="0" smtClean="0">
                <a:latin typeface="Kristen ITC" pitchFamily="66" charset="0"/>
              </a:rPr>
              <a:t>percentages</a:t>
            </a:r>
            <a:r>
              <a:rPr lang="en-US" dirty="0">
                <a:latin typeface="Kristen ITC" pitchFamily="66" charset="0"/>
              </a:rPr>
              <a:t>.  </a:t>
            </a:r>
          </a:p>
          <a:p>
            <a:r>
              <a:rPr lang="en-US" dirty="0">
                <a:latin typeface="Kristen ITC" pitchFamily="66" charset="0"/>
              </a:rPr>
              <a:t>Example: The class has 19 students and 7 are boys and 12 are girls. </a:t>
            </a:r>
            <a:r>
              <a:rPr lang="en-US" dirty="0" smtClean="0">
                <a:latin typeface="Kristen ITC" pitchFamily="66" charset="0"/>
              </a:rPr>
              <a:t>Represent </a:t>
            </a:r>
            <a:r>
              <a:rPr lang="en-US" dirty="0">
                <a:latin typeface="Kristen ITC" pitchFamily="66" charset="0"/>
              </a:rPr>
              <a:t>these numbers in </a:t>
            </a:r>
            <a:r>
              <a:rPr lang="en-US" dirty="0" smtClean="0">
                <a:latin typeface="Kristen ITC" pitchFamily="66" charset="0"/>
              </a:rPr>
              <a:t>percentages</a:t>
            </a:r>
            <a:r>
              <a:rPr lang="en-US" dirty="0">
                <a:latin typeface="Kristen ITC" pitchFamily="66" charset="0"/>
              </a:rPr>
              <a:t>.</a:t>
            </a:r>
          </a:p>
          <a:p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rvelsphoto.com/wp-content/uploads/2007/08/under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4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EB4E3"/>
          </a:solidFill>
        </p:spPr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Student Circle Chart</a:t>
            </a:r>
            <a:endParaRPr lang="en-US" b="1" dirty="0">
              <a:latin typeface="Kristen ITC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65369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375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Circle Graphs</vt:lpstr>
      <vt:lpstr>What is a Circle Graph??</vt:lpstr>
      <vt:lpstr>What is it used for????</vt:lpstr>
      <vt:lpstr>Example of a Circle Graph</vt:lpstr>
      <vt:lpstr>Circle Charts and Fractions</vt:lpstr>
      <vt:lpstr>Practice Fractions</vt:lpstr>
      <vt:lpstr>Cake Circle Chart</vt:lpstr>
      <vt:lpstr>Circle Charts and Percents</vt:lpstr>
      <vt:lpstr>Student Circle Chart</vt:lpstr>
      <vt:lpstr>Circle Chart Example</vt:lpstr>
      <vt:lpstr>What do you have??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 Graphs</dc:title>
  <dc:creator>Austin</dc:creator>
  <cp:lastModifiedBy>test</cp:lastModifiedBy>
  <cp:revision>14</cp:revision>
  <cp:lastPrinted>2012-03-26T12:06:55Z</cp:lastPrinted>
  <dcterms:created xsi:type="dcterms:W3CDTF">2012-03-24T17:27:15Z</dcterms:created>
  <dcterms:modified xsi:type="dcterms:W3CDTF">2014-03-17T16:26:39Z</dcterms:modified>
</cp:coreProperties>
</file>